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10" r:id="rId2"/>
    <p:sldId id="292" r:id="rId3"/>
    <p:sldId id="318" r:id="rId4"/>
    <p:sldId id="351" r:id="rId5"/>
    <p:sldId id="352" r:id="rId6"/>
    <p:sldId id="353" r:id="rId7"/>
    <p:sldId id="349" r:id="rId8"/>
    <p:sldId id="36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F2EDDDA8-E502-43F4-8D03-0C7687787DAA}" type="datetimeFigureOut">
              <a:rPr lang="en-IN" smtClean="0"/>
              <a:t>18-07-2021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615BBAC-1C66-486A-94C6-943959D0C4F8}" type="slidenum">
              <a:rPr lang="en-IN" smtClean="0"/>
              <a:t>‹#›</a:t>
            </a:fld>
            <a:endParaRPr lang="en-IN"/>
          </a:p>
        </p:txBody>
      </p:sp>
    </p:spTree>
    <p:extLst>
      <p:ext uri="{BB962C8B-B14F-4D97-AF65-F5344CB8AC3E}">
        <p14:creationId xmlns:p14="http://schemas.microsoft.com/office/powerpoint/2010/main" val="3128778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F2EDDDA8-E502-43F4-8D03-0C7687787DAA}" type="datetimeFigureOut">
              <a:rPr lang="en-IN" smtClean="0"/>
              <a:t>18-07-2021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615BBAC-1C66-486A-94C6-943959D0C4F8}" type="slidenum">
              <a:rPr lang="en-IN" smtClean="0"/>
              <a:t>‹#›</a:t>
            </a:fld>
            <a:endParaRPr lang="en-IN"/>
          </a:p>
        </p:txBody>
      </p:sp>
    </p:spTree>
    <p:extLst>
      <p:ext uri="{BB962C8B-B14F-4D97-AF65-F5344CB8AC3E}">
        <p14:creationId xmlns:p14="http://schemas.microsoft.com/office/powerpoint/2010/main" val="30993127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F2EDDDA8-E502-43F4-8D03-0C7687787DAA}" type="datetimeFigureOut">
              <a:rPr lang="en-IN" smtClean="0"/>
              <a:t>18-07-2021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615BBAC-1C66-486A-94C6-943959D0C4F8}" type="slidenum">
              <a:rPr lang="en-IN" smtClean="0"/>
              <a:t>‹#›</a:t>
            </a:fld>
            <a:endParaRPr lang="en-IN"/>
          </a:p>
        </p:txBody>
      </p:sp>
    </p:spTree>
    <p:extLst>
      <p:ext uri="{BB962C8B-B14F-4D97-AF65-F5344CB8AC3E}">
        <p14:creationId xmlns:p14="http://schemas.microsoft.com/office/powerpoint/2010/main" val="1050747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F2EDDDA8-E502-43F4-8D03-0C7687787DAA}" type="datetimeFigureOut">
              <a:rPr lang="en-IN" smtClean="0"/>
              <a:t>18-07-2021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615BBAC-1C66-486A-94C6-943959D0C4F8}" type="slidenum">
              <a:rPr lang="en-IN" smtClean="0"/>
              <a:t>‹#›</a:t>
            </a:fld>
            <a:endParaRPr lang="en-IN"/>
          </a:p>
        </p:txBody>
      </p:sp>
    </p:spTree>
    <p:extLst>
      <p:ext uri="{BB962C8B-B14F-4D97-AF65-F5344CB8AC3E}">
        <p14:creationId xmlns:p14="http://schemas.microsoft.com/office/powerpoint/2010/main" val="36181639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EDDDA8-E502-43F4-8D03-0C7687787DAA}" type="datetimeFigureOut">
              <a:rPr lang="en-IN" smtClean="0"/>
              <a:t>18-07-2021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615BBAC-1C66-486A-94C6-943959D0C4F8}" type="slidenum">
              <a:rPr lang="en-IN" smtClean="0"/>
              <a:t>‹#›</a:t>
            </a:fld>
            <a:endParaRPr lang="en-IN"/>
          </a:p>
        </p:txBody>
      </p:sp>
    </p:spTree>
    <p:extLst>
      <p:ext uri="{BB962C8B-B14F-4D97-AF65-F5344CB8AC3E}">
        <p14:creationId xmlns:p14="http://schemas.microsoft.com/office/powerpoint/2010/main" val="2001717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F2EDDDA8-E502-43F4-8D03-0C7687787DAA}" type="datetimeFigureOut">
              <a:rPr lang="en-IN" smtClean="0"/>
              <a:t>18-07-2021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615BBAC-1C66-486A-94C6-943959D0C4F8}" type="slidenum">
              <a:rPr lang="en-IN" smtClean="0"/>
              <a:t>‹#›</a:t>
            </a:fld>
            <a:endParaRPr lang="en-IN"/>
          </a:p>
        </p:txBody>
      </p:sp>
    </p:spTree>
    <p:extLst>
      <p:ext uri="{BB962C8B-B14F-4D97-AF65-F5344CB8AC3E}">
        <p14:creationId xmlns:p14="http://schemas.microsoft.com/office/powerpoint/2010/main" val="1319782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F2EDDDA8-E502-43F4-8D03-0C7687787DAA}" type="datetimeFigureOut">
              <a:rPr lang="en-IN" smtClean="0"/>
              <a:t>18-07-2021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D615BBAC-1C66-486A-94C6-943959D0C4F8}" type="slidenum">
              <a:rPr lang="en-IN" smtClean="0"/>
              <a:t>‹#›</a:t>
            </a:fld>
            <a:endParaRPr lang="en-IN"/>
          </a:p>
        </p:txBody>
      </p:sp>
    </p:spTree>
    <p:extLst>
      <p:ext uri="{BB962C8B-B14F-4D97-AF65-F5344CB8AC3E}">
        <p14:creationId xmlns:p14="http://schemas.microsoft.com/office/powerpoint/2010/main" val="73646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F2EDDDA8-E502-43F4-8D03-0C7687787DAA}" type="datetimeFigureOut">
              <a:rPr lang="en-IN" smtClean="0"/>
              <a:t>18-07-2021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D615BBAC-1C66-486A-94C6-943959D0C4F8}" type="slidenum">
              <a:rPr lang="en-IN" smtClean="0"/>
              <a:t>‹#›</a:t>
            </a:fld>
            <a:endParaRPr lang="en-IN"/>
          </a:p>
        </p:txBody>
      </p:sp>
    </p:spTree>
    <p:extLst>
      <p:ext uri="{BB962C8B-B14F-4D97-AF65-F5344CB8AC3E}">
        <p14:creationId xmlns:p14="http://schemas.microsoft.com/office/powerpoint/2010/main" val="2219763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EDDDA8-E502-43F4-8D03-0C7687787DAA}" type="datetimeFigureOut">
              <a:rPr lang="en-IN" smtClean="0"/>
              <a:t>18-07-2021</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D615BBAC-1C66-486A-94C6-943959D0C4F8}" type="slidenum">
              <a:rPr lang="en-IN" smtClean="0"/>
              <a:t>‹#›</a:t>
            </a:fld>
            <a:endParaRPr lang="en-IN"/>
          </a:p>
        </p:txBody>
      </p:sp>
    </p:spTree>
    <p:extLst>
      <p:ext uri="{BB962C8B-B14F-4D97-AF65-F5344CB8AC3E}">
        <p14:creationId xmlns:p14="http://schemas.microsoft.com/office/powerpoint/2010/main" val="2482664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EDDDA8-E502-43F4-8D03-0C7687787DAA}" type="datetimeFigureOut">
              <a:rPr lang="en-IN" smtClean="0"/>
              <a:t>18-07-2021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615BBAC-1C66-486A-94C6-943959D0C4F8}" type="slidenum">
              <a:rPr lang="en-IN" smtClean="0"/>
              <a:t>‹#›</a:t>
            </a:fld>
            <a:endParaRPr lang="en-IN"/>
          </a:p>
        </p:txBody>
      </p:sp>
    </p:spTree>
    <p:extLst>
      <p:ext uri="{BB962C8B-B14F-4D97-AF65-F5344CB8AC3E}">
        <p14:creationId xmlns:p14="http://schemas.microsoft.com/office/powerpoint/2010/main" val="17059993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EDDDA8-E502-43F4-8D03-0C7687787DAA}" type="datetimeFigureOut">
              <a:rPr lang="en-IN" smtClean="0"/>
              <a:t>18-07-2021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615BBAC-1C66-486A-94C6-943959D0C4F8}" type="slidenum">
              <a:rPr lang="en-IN" smtClean="0"/>
              <a:t>‹#›</a:t>
            </a:fld>
            <a:endParaRPr lang="en-IN"/>
          </a:p>
        </p:txBody>
      </p:sp>
    </p:spTree>
    <p:extLst>
      <p:ext uri="{BB962C8B-B14F-4D97-AF65-F5344CB8AC3E}">
        <p14:creationId xmlns:p14="http://schemas.microsoft.com/office/powerpoint/2010/main" val="32157977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EDDDA8-E502-43F4-8D03-0C7687787DAA}" type="datetimeFigureOut">
              <a:rPr lang="en-IN" smtClean="0"/>
              <a:t>18-07-2021</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15BBAC-1C66-486A-94C6-943959D0C4F8}" type="slidenum">
              <a:rPr lang="en-IN" smtClean="0"/>
              <a:t>‹#›</a:t>
            </a:fld>
            <a:endParaRPr lang="en-IN"/>
          </a:p>
        </p:txBody>
      </p:sp>
    </p:spTree>
    <p:extLst>
      <p:ext uri="{BB962C8B-B14F-4D97-AF65-F5344CB8AC3E}">
        <p14:creationId xmlns:p14="http://schemas.microsoft.com/office/powerpoint/2010/main" val="18599662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pksuresh@yahoo.com"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67426"/>
            <a:ext cx="9144000" cy="579549"/>
          </a:xfrm>
        </p:spPr>
        <p:txBody>
          <a:bodyPr>
            <a:normAutofit/>
          </a:bodyPr>
          <a:lstStyle/>
          <a:p>
            <a:r>
              <a:rPr lang="en-IN" sz="3200" b="1" dirty="0" err="1" smtClean="0">
                <a:solidFill>
                  <a:srgbClr val="C00000"/>
                </a:solidFill>
              </a:rPr>
              <a:t>CLISc</a:t>
            </a:r>
            <a:r>
              <a:rPr lang="en-IN" sz="3200" b="1" dirty="0" smtClean="0">
                <a:solidFill>
                  <a:srgbClr val="C00000"/>
                </a:solidFill>
              </a:rPr>
              <a:t>-Paper 6- Information Technology</a:t>
            </a:r>
            <a:endParaRPr lang="en-IN" sz="3200" b="1" dirty="0">
              <a:solidFill>
                <a:srgbClr val="C00000"/>
              </a:solidFill>
            </a:endParaRPr>
          </a:p>
        </p:txBody>
      </p:sp>
      <p:sp>
        <p:nvSpPr>
          <p:cNvPr id="3" name="Subtitle 2"/>
          <p:cNvSpPr>
            <a:spLocks noGrp="1"/>
          </p:cNvSpPr>
          <p:nvPr>
            <p:ph type="subTitle" idx="1"/>
          </p:nvPr>
        </p:nvSpPr>
        <p:spPr>
          <a:xfrm>
            <a:off x="1524000" y="1107584"/>
            <a:ext cx="9332890" cy="5447762"/>
          </a:xfrm>
        </p:spPr>
        <p:txBody>
          <a:bodyPr>
            <a:normAutofit/>
          </a:bodyPr>
          <a:lstStyle/>
          <a:p>
            <a:pPr>
              <a:lnSpc>
                <a:spcPct val="120000"/>
              </a:lnSpc>
              <a:spcBef>
                <a:spcPts val="0"/>
              </a:spcBef>
            </a:pPr>
            <a:r>
              <a:rPr lang="en-IN" sz="3000" b="1" dirty="0">
                <a:solidFill>
                  <a:srgbClr val="92D050"/>
                </a:solidFill>
              </a:rPr>
              <a:t>Unit 5</a:t>
            </a:r>
          </a:p>
          <a:p>
            <a:pPr>
              <a:lnSpc>
                <a:spcPct val="120000"/>
              </a:lnSpc>
              <a:spcBef>
                <a:spcPts val="0"/>
              </a:spcBef>
            </a:pPr>
            <a:r>
              <a:rPr lang="en-IN" sz="3000" b="1" dirty="0">
                <a:solidFill>
                  <a:srgbClr val="92D050"/>
                </a:solidFill>
              </a:rPr>
              <a:t>Library Automation, need for Library Automation, Areas of Library Automation. Library management </a:t>
            </a:r>
            <a:r>
              <a:rPr lang="en-IN" sz="3000" b="1" dirty="0" err="1">
                <a:solidFill>
                  <a:srgbClr val="92D050"/>
                </a:solidFill>
              </a:rPr>
              <a:t>softwares</a:t>
            </a:r>
            <a:r>
              <a:rPr lang="en-IN" sz="3000" b="1" dirty="0">
                <a:solidFill>
                  <a:srgbClr val="92D050"/>
                </a:solidFill>
              </a:rPr>
              <a:t> (General study)</a:t>
            </a:r>
          </a:p>
          <a:p>
            <a:pPr>
              <a:lnSpc>
                <a:spcPct val="120000"/>
              </a:lnSpc>
              <a:spcBef>
                <a:spcPts val="0"/>
              </a:spcBef>
            </a:pPr>
            <a:r>
              <a:rPr lang="en-IN" sz="3500" b="1" dirty="0" err="1" smtClean="0"/>
              <a:t>Dr.</a:t>
            </a:r>
            <a:r>
              <a:rPr lang="en-IN" sz="3500" b="1" dirty="0" smtClean="0"/>
              <a:t> P.K Suresh Kumar</a:t>
            </a:r>
          </a:p>
          <a:p>
            <a:pPr>
              <a:lnSpc>
                <a:spcPct val="100000"/>
              </a:lnSpc>
              <a:spcBef>
                <a:spcPts val="0"/>
              </a:spcBef>
            </a:pPr>
            <a:r>
              <a:rPr lang="en-IN" dirty="0" smtClean="0"/>
              <a:t>Assistant Librarian (Selection Grade)</a:t>
            </a:r>
          </a:p>
          <a:p>
            <a:pPr>
              <a:lnSpc>
                <a:spcPct val="100000"/>
              </a:lnSpc>
              <a:spcBef>
                <a:spcPts val="0"/>
              </a:spcBef>
            </a:pPr>
            <a:r>
              <a:rPr lang="en-IN" dirty="0" smtClean="0"/>
              <a:t>Kerala University Library</a:t>
            </a:r>
          </a:p>
          <a:p>
            <a:pPr>
              <a:lnSpc>
                <a:spcPct val="100000"/>
              </a:lnSpc>
              <a:spcBef>
                <a:spcPts val="0"/>
              </a:spcBef>
            </a:pPr>
            <a:r>
              <a:rPr lang="en-IN" dirty="0" smtClean="0"/>
              <a:t>Thiruvananthapuram-34</a:t>
            </a:r>
          </a:p>
          <a:p>
            <a:pPr>
              <a:lnSpc>
                <a:spcPct val="100000"/>
              </a:lnSpc>
              <a:spcBef>
                <a:spcPts val="0"/>
              </a:spcBef>
            </a:pPr>
            <a:r>
              <a:rPr lang="en-IN" dirty="0" smtClean="0">
                <a:hlinkClick r:id="rId2"/>
              </a:rPr>
              <a:t>pksuresh@yahoo.com</a:t>
            </a:r>
            <a:endParaRPr lang="en-IN" dirty="0" smtClean="0"/>
          </a:p>
          <a:p>
            <a:pPr>
              <a:lnSpc>
                <a:spcPct val="100000"/>
              </a:lnSpc>
              <a:spcBef>
                <a:spcPts val="0"/>
              </a:spcBef>
            </a:pPr>
            <a:r>
              <a:rPr lang="en-IN" dirty="0" smtClean="0"/>
              <a:t>Pksuresh.weebly.com/ 9495718460</a:t>
            </a:r>
            <a:endParaRPr lang="en-IN" dirty="0"/>
          </a:p>
        </p:txBody>
      </p:sp>
    </p:spTree>
    <p:extLst>
      <p:ext uri="{BB962C8B-B14F-4D97-AF65-F5344CB8AC3E}">
        <p14:creationId xmlns:p14="http://schemas.microsoft.com/office/powerpoint/2010/main" val="34047354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97758"/>
          </a:xfrm>
        </p:spPr>
        <p:txBody>
          <a:bodyPr>
            <a:normAutofit fontScale="90000"/>
          </a:bodyPr>
          <a:lstStyle/>
          <a:p>
            <a:pPr algn="ctr"/>
            <a:r>
              <a:rPr lang="en-IN" sz="3200" b="1" dirty="0" smtClean="0">
                <a:solidFill>
                  <a:srgbClr val="C00000"/>
                </a:solidFill>
              </a:rPr>
              <a:t>Library Automation</a:t>
            </a:r>
            <a:endParaRPr lang="en-IN" sz="3200" b="1" dirty="0"/>
          </a:p>
        </p:txBody>
      </p:sp>
      <p:sp>
        <p:nvSpPr>
          <p:cNvPr id="3" name="Content Placeholder 2"/>
          <p:cNvSpPr>
            <a:spLocks noGrp="1"/>
          </p:cNvSpPr>
          <p:nvPr>
            <p:ph idx="1"/>
          </p:nvPr>
        </p:nvSpPr>
        <p:spPr>
          <a:xfrm>
            <a:off x="838200" y="965916"/>
            <a:ext cx="10894454" cy="5318974"/>
          </a:xfrm>
        </p:spPr>
        <p:txBody>
          <a:bodyPr>
            <a:noAutofit/>
          </a:bodyPr>
          <a:lstStyle/>
          <a:p>
            <a:pPr algn="just">
              <a:buFont typeface="Wingdings" panose="05000000000000000000" pitchFamily="2" charset="2"/>
              <a:buChar char="Ø"/>
            </a:pPr>
            <a:r>
              <a:rPr lang="en-IN" dirty="0"/>
              <a:t>The term `automation' can be used</a:t>
            </a:r>
            <a:r>
              <a:rPr lang="en-IN" dirty="0" smtClean="0"/>
              <a:t>, </a:t>
            </a:r>
            <a:r>
              <a:rPr lang="en-IN" dirty="0"/>
              <a:t>synonymously with `mechanization' (i.e., application of machines to carry out an operation/activity). </a:t>
            </a:r>
            <a:endParaRPr lang="en-IN" dirty="0" smtClean="0"/>
          </a:p>
          <a:p>
            <a:pPr algn="just">
              <a:buFont typeface="Wingdings" panose="05000000000000000000" pitchFamily="2" charset="2"/>
              <a:buChar char="Ø"/>
            </a:pPr>
            <a:r>
              <a:rPr lang="en-IN" dirty="0" smtClean="0"/>
              <a:t>It </a:t>
            </a:r>
            <a:r>
              <a:rPr lang="en-IN" dirty="0"/>
              <a:t>would be convenient to equate `automation' with `computerization'. When a computer is used to support </a:t>
            </a:r>
            <a:r>
              <a:rPr lang="en-IN" dirty="0" smtClean="0"/>
              <a:t>library operations such </a:t>
            </a:r>
            <a:r>
              <a:rPr lang="en-IN" dirty="0"/>
              <a:t>as acquisitions, circulation or </a:t>
            </a:r>
            <a:r>
              <a:rPr lang="en-IN" dirty="0" smtClean="0"/>
              <a:t>serials</a:t>
            </a:r>
          </a:p>
          <a:p>
            <a:pPr algn="just">
              <a:buFont typeface="Wingdings" panose="05000000000000000000" pitchFamily="2" charset="2"/>
              <a:buChar char="Ø"/>
            </a:pPr>
            <a:r>
              <a:rPr lang="en-IN" dirty="0"/>
              <a:t>According to </a:t>
            </a:r>
            <a:r>
              <a:rPr lang="en-IN" dirty="0" err="1"/>
              <a:t>Encyclopedia</a:t>
            </a:r>
            <a:r>
              <a:rPr lang="en-IN" dirty="0"/>
              <a:t> of Library and Information Science, “automation is the technology concerned with the design and development of process and system that minimise the necessity of human intervention in operation”. </a:t>
            </a:r>
          </a:p>
          <a:p>
            <a:pPr algn="just">
              <a:buFont typeface="Wingdings" panose="05000000000000000000" pitchFamily="2" charset="2"/>
              <a:buChar char="Ø"/>
            </a:pPr>
            <a:r>
              <a:rPr lang="en-IN" dirty="0"/>
              <a:t>In an automated library operation environment, staff and computer share responsibility for performing work. </a:t>
            </a:r>
            <a:r>
              <a:rPr lang="en-IN" dirty="0" smtClean="0"/>
              <a:t>Thus</a:t>
            </a:r>
            <a:r>
              <a:rPr lang="en-IN" dirty="0"/>
              <a:t>, in any automated library operation humans are assisted by a computer to accomplish a </a:t>
            </a:r>
            <a:r>
              <a:rPr lang="en-IN" dirty="0" smtClean="0"/>
              <a:t>work</a:t>
            </a:r>
          </a:p>
        </p:txBody>
      </p:sp>
    </p:spTree>
    <p:extLst>
      <p:ext uri="{BB962C8B-B14F-4D97-AF65-F5344CB8AC3E}">
        <p14:creationId xmlns:p14="http://schemas.microsoft.com/office/powerpoint/2010/main" val="24323582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330333"/>
          </a:xfrm>
        </p:spPr>
        <p:txBody>
          <a:bodyPr>
            <a:normAutofit fontScale="90000"/>
          </a:bodyPr>
          <a:lstStyle/>
          <a:p>
            <a:pPr algn="ctr"/>
            <a:r>
              <a:rPr lang="en-IN" sz="3200" b="1" dirty="0">
                <a:solidFill>
                  <a:srgbClr val="C00000"/>
                </a:solidFill>
              </a:rPr>
              <a:t>History of Library </a:t>
            </a:r>
            <a:r>
              <a:rPr lang="en-IN" sz="3200" b="1" dirty="0" smtClean="0">
                <a:solidFill>
                  <a:srgbClr val="C00000"/>
                </a:solidFill>
              </a:rPr>
              <a:t>Automation- International scenario</a:t>
            </a:r>
            <a:endParaRPr lang="en-IN" sz="3200" b="1" dirty="0"/>
          </a:p>
        </p:txBody>
      </p:sp>
      <p:sp>
        <p:nvSpPr>
          <p:cNvPr id="4" name="AutoShape 2" descr="Lessons on Functional Units of Computer,Lessons2all"/>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3" name="Content Placeholder 2"/>
          <p:cNvSpPr>
            <a:spLocks noGrp="1"/>
          </p:cNvSpPr>
          <p:nvPr>
            <p:ph idx="1"/>
          </p:nvPr>
        </p:nvSpPr>
        <p:spPr>
          <a:xfrm>
            <a:off x="838200" y="862884"/>
            <a:ext cx="10515600" cy="5314079"/>
          </a:xfrm>
        </p:spPr>
        <p:txBody>
          <a:bodyPr>
            <a:normAutofit fontScale="92500" lnSpcReduction="20000"/>
          </a:bodyPr>
          <a:lstStyle/>
          <a:p>
            <a:pPr algn="just">
              <a:buFont typeface="Wingdings" panose="05000000000000000000" pitchFamily="2" charset="2"/>
              <a:buChar char="Ø"/>
            </a:pPr>
            <a:r>
              <a:rPr lang="en-IN" dirty="0"/>
              <a:t>Hollerith invented the punch card in 1880 for tabulating the census data. Since then this card is being used for automation in many fields</a:t>
            </a:r>
            <a:r>
              <a:rPr lang="en-IN" dirty="0" smtClean="0"/>
              <a:t>.</a:t>
            </a:r>
          </a:p>
          <a:p>
            <a:pPr algn="just">
              <a:buFont typeface="Wingdings" panose="05000000000000000000" pitchFamily="2" charset="2"/>
              <a:buChar char="Ø"/>
            </a:pPr>
            <a:r>
              <a:rPr lang="en-IN" dirty="0" smtClean="0"/>
              <a:t> </a:t>
            </a:r>
            <a:r>
              <a:rPr lang="en-IN" dirty="0"/>
              <a:t>The University of Texas was perhaps the first to use punch cards in 1936 for circulation control, and further, for serial control in the mid 1940’s. </a:t>
            </a:r>
            <a:endParaRPr lang="en-IN" dirty="0" smtClean="0"/>
          </a:p>
          <a:p>
            <a:pPr algn="just">
              <a:buFont typeface="Wingdings" panose="05000000000000000000" pitchFamily="2" charset="2"/>
              <a:buChar char="Ø"/>
            </a:pPr>
            <a:r>
              <a:rPr lang="en-IN" dirty="0" smtClean="0"/>
              <a:t>In </a:t>
            </a:r>
            <a:r>
              <a:rPr lang="en-IN" dirty="0"/>
              <a:t>1942 the Montclair public library in New Hersey installed </a:t>
            </a:r>
            <a:r>
              <a:rPr lang="en-IN" dirty="0" smtClean="0"/>
              <a:t>two </a:t>
            </a:r>
            <a:r>
              <a:rPr lang="en-IN" dirty="0"/>
              <a:t>specially designed book charging machine for recording individual transactions automatically on punched cards</a:t>
            </a:r>
            <a:r>
              <a:rPr lang="en-IN" dirty="0" smtClean="0"/>
              <a:t>.</a:t>
            </a:r>
          </a:p>
          <a:p>
            <a:pPr algn="just">
              <a:buFont typeface="Wingdings" panose="05000000000000000000" pitchFamily="2" charset="2"/>
              <a:buChar char="Ø"/>
            </a:pPr>
            <a:r>
              <a:rPr lang="en-IN" dirty="0" smtClean="0"/>
              <a:t> </a:t>
            </a:r>
            <a:r>
              <a:rPr lang="en-IN" dirty="0"/>
              <a:t>In 1950 Library of Congress used the unit record machine for the production of catalogues for the first time.  Since then many libraries in USA have used unit record machines for automating several of their activities</a:t>
            </a:r>
            <a:r>
              <a:rPr lang="en-IN" dirty="0" smtClean="0"/>
              <a:t>.</a:t>
            </a:r>
          </a:p>
          <a:p>
            <a:pPr algn="just">
              <a:buFont typeface="Wingdings" panose="05000000000000000000" pitchFamily="2" charset="2"/>
              <a:buChar char="Ø"/>
            </a:pPr>
            <a:r>
              <a:rPr lang="en-IN" dirty="0" smtClean="0"/>
              <a:t>In </a:t>
            </a:r>
            <a:r>
              <a:rPr lang="en-IN" dirty="0"/>
              <a:t>the early 1960’s several libraries both in North America and in the UK began to experiment with computers to assist in the processing of information</a:t>
            </a:r>
            <a:r>
              <a:rPr lang="en-IN" dirty="0" smtClean="0"/>
              <a:t>.</a:t>
            </a:r>
          </a:p>
          <a:p>
            <a:pPr algn="just">
              <a:buFont typeface="Wingdings" panose="05000000000000000000" pitchFamily="2" charset="2"/>
              <a:buChar char="Ø"/>
            </a:pPr>
            <a:r>
              <a:rPr lang="en-IN" dirty="0" smtClean="0"/>
              <a:t> </a:t>
            </a:r>
            <a:r>
              <a:rPr lang="en-IN" dirty="0"/>
              <a:t>In 1970’s there has been an increase in co-operation and resource sharing by libraries developing computer based systems.</a:t>
            </a:r>
          </a:p>
        </p:txBody>
      </p:sp>
    </p:spTree>
    <p:extLst>
      <p:ext uri="{BB962C8B-B14F-4D97-AF65-F5344CB8AC3E}">
        <p14:creationId xmlns:p14="http://schemas.microsoft.com/office/powerpoint/2010/main" val="39724034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330333"/>
          </a:xfrm>
        </p:spPr>
        <p:txBody>
          <a:bodyPr>
            <a:normAutofit fontScale="90000"/>
          </a:bodyPr>
          <a:lstStyle/>
          <a:p>
            <a:pPr algn="ctr"/>
            <a:r>
              <a:rPr lang="en-IN" sz="3200" b="1" dirty="0">
                <a:solidFill>
                  <a:srgbClr val="C00000"/>
                </a:solidFill>
              </a:rPr>
              <a:t>History of Library </a:t>
            </a:r>
            <a:r>
              <a:rPr lang="en-IN" sz="3200" b="1" dirty="0" smtClean="0">
                <a:solidFill>
                  <a:srgbClr val="C00000"/>
                </a:solidFill>
              </a:rPr>
              <a:t>Automation- Indian scenario</a:t>
            </a:r>
            <a:endParaRPr lang="en-IN" sz="3200" b="1" dirty="0"/>
          </a:p>
        </p:txBody>
      </p:sp>
      <p:sp>
        <p:nvSpPr>
          <p:cNvPr id="4" name="AutoShape 2" descr="Lessons on Functional Units of Computer,Lessons2all"/>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3" name="Content Placeholder 2"/>
          <p:cNvSpPr>
            <a:spLocks noGrp="1"/>
          </p:cNvSpPr>
          <p:nvPr>
            <p:ph idx="1"/>
          </p:nvPr>
        </p:nvSpPr>
        <p:spPr>
          <a:xfrm>
            <a:off x="838200" y="862884"/>
            <a:ext cx="10515600" cy="5314079"/>
          </a:xfrm>
        </p:spPr>
        <p:txBody>
          <a:bodyPr>
            <a:normAutofit fontScale="85000" lnSpcReduction="20000"/>
          </a:bodyPr>
          <a:lstStyle/>
          <a:p>
            <a:pPr algn="just">
              <a:buFont typeface="Wingdings" panose="05000000000000000000" pitchFamily="2" charset="2"/>
              <a:buChar char="Ø"/>
            </a:pPr>
            <a:r>
              <a:rPr lang="en-IN" dirty="0"/>
              <a:t>In India many attempts were made on computerization of library and information activities in the form of seminars, workshops and short term courses organized by the various institutions. Most of these were sponsored by the Department of Science and Industrial Research (DSIR) and University Grants Commission (UGC). </a:t>
            </a:r>
            <a:endParaRPr lang="en-IN" dirty="0" smtClean="0"/>
          </a:p>
          <a:p>
            <a:pPr algn="just">
              <a:buFont typeface="Wingdings" panose="05000000000000000000" pitchFamily="2" charset="2"/>
              <a:buChar char="Ø"/>
            </a:pPr>
            <a:r>
              <a:rPr lang="en-IN" dirty="0" smtClean="0"/>
              <a:t>One </a:t>
            </a:r>
            <a:r>
              <a:rPr lang="en-IN" dirty="0"/>
              <a:t>of the important developments during the period in India was the implementation of on-line retrieval system at the National Aeronautical Laboratory (NAL), in Bangalore was linked with the main computer of ESA, situated in Italy.</a:t>
            </a:r>
          </a:p>
          <a:p>
            <a:pPr algn="just">
              <a:buFont typeface="Wingdings" panose="05000000000000000000" pitchFamily="2" charset="2"/>
              <a:buChar char="Ø"/>
            </a:pPr>
            <a:r>
              <a:rPr lang="en-IN" dirty="0"/>
              <a:t>Several attempts were made in the use of international software packages(such as CDS/ISIS, </a:t>
            </a:r>
            <a:r>
              <a:rPr lang="en-IN" dirty="0" err="1"/>
              <a:t>Superdoc</a:t>
            </a:r>
            <a:r>
              <a:rPr lang="en-IN" dirty="0"/>
              <a:t>, MINISIS etc.) for information retrieval in several research libraries. The result was many Indian libraries were using the CDS/ISIS package for information retrieval. The package was introduced by UNESCO and supplied through NISSAT,. Probably this was the beginning of commuter use in Indian libraries. </a:t>
            </a:r>
            <a:endParaRPr lang="en-IN" dirty="0" smtClean="0"/>
          </a:p>
          <a:p>
            <a:pPr algn="just">
              <a:buFont typeface="Wingdings" panose="05000000000000000000" pitchFamily="2" charset="2"/>
              <a:buChar char="Ø"/>
            </a:pPr>
            <a:r>
              <a:rPr lang="en-IN" dirty="0" smtClean="0"/>
              <a:t>Now </a:t>
            </a:r>
            <a:r>
              <a:rPr lang="en-IN" dirty="0"/>
              <a:t>we have a number of commercial packages available with so many advanced level features. Apart from this many libraries have started using Open source library software packages which are available freely in Internet.</a:t>
            </a:r>
          </a:p>
          <a:p>
            <a:pPr algn="just">
              <a:buFont typeface="Wingdings" panose="05000000000000000000" pitchFamily="2" charset="2"/>
              <a:buChar char="Ø"/>
            </a:pPr>
            <a:endParaRPr lang="en-IN" dirty="0"/>
          </a:p>
        </p:txBody>
      </p:sp>
    </p:spTree>
    <p:extLst>
      <p:ext uri="{BB962C8B-B14F-4D97-AF65-F5344CB8AC3E}">
        <p14:creationId xmlns:p14="http://schemas.microsoft.com/office/powerpoint/2010/main" val="36639191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330333"/>
          </a:xfrm>
        </p:spPr>
        <p:txBody>
          <a:bodyPr>
            <a:normAutofit fontScale="90000"/>
          </a:bodyPr>
          <a:lstStyle/>
          <a:p>
            <a:pPr algn="ctr"/>
            <a:r>
              <a:rPr lang="en-IN" sz="3200" b="1" dirty="0" smtClean="0">
                <a:solidFill>
                  <a:srgbClr val="C00000"/>
                </a:solidFill>
              </a:rPr>
              <a:t>Need for Library Automation </a:t>
            </a:r>
            <a:endParaRPr lang="en-IN" sz="3200" b="1" dirty="0"/>
          </a:p>
        </p:txBody>
      </p:sp>
      <p:sp>
        <p:nvSpPr>
          <p:cNvPr id="4" name="AutoShape 2" descr="Lessons on Functional Units of Computer,Lessons2all"/>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3" name="Content Placeholder 2"/>
          <p:cNvSpPr>
            <a:spLocks noGrp="1"/>
          </p:cNvSpPr>
          <p:nvPr>
            <p:ph idx="1"/>
          </p:nvPr>
        </p:nvSpPr>
        <p:spPr>
          <a:xfrm>
            <a:off x="838200" y="862884"/>
            <a:ext cx="10515600" cy="5314079"/>
          </a:xfrm>
        </p:spPr>
        <p:txBody>
          <a:bodyPr>
            <a:normAutofit fontScale="77500" lnSpcReduction="20000"/>
          </a:bodyPr>
          <a:lstStyle/>
          <a:p>
            <a:pPr algn="just">
              <a:buFont typeface="Wingdings" panose="05000000000000000000" pitchFamily="2" charset="2"/>
              <a:buChar char="Ø"/>
            </a:pPr>
            <a:r>
              <a:rPr lang="en-IN" dirty="0"/>
              <a:t>Information </a:t>
            </a:r>
            <a:r>
              <a:rPr lang="en-IN" dirty="0" smtClean="0"/>
              <a:t>Explosion</a:t>
            </a:r>
          </a:p>
          <a:p>
            <a:pPr algn="just">
              <a:buFont typeface="Wingdings" panose="05000000000000000000" pitchFamily="2" charset="2"/>
              <a:buChar char="Ø"/>
            </a:pPr>
            <a:r>
              <a:rPr lang="en-IN" dirty="0"/>
              <a:t>Space </a:t>
            </a:r>
            <a:r>
              <a:rPr lang="en-IN" dirty="0" err="1" smtClean="0"/>
              <a:t>Saving,Time</a:t>
            </a:r>
            <a:r>
              <a:rPr lang="en-IN" dirty="0" smtClean="0"/>
              <a:t> saving</a:t>
            </a:r>
          </a:p>
          <a:p>
            <a:pPr algn="just">
              <a:buFont typeface="Wingdings" panose="05000000000000000000" pitchFamily="2" charset="2"/>
              <a:buChar char="Ø"/>
            </a:pPr>
            <a:r>
              <a:rPr lang="en-IN" dirty="0" smtClean="0"/>
              <a:t>Cost-effectiveness</a:t>
            </a:r>
          </a:p>
          <a:p>
            <a:pPr algn="just">
              <a:buFont typeface="Wingdings" panose="05000000000000000000" pitchFamily="2" charset="2"/>
              <a:buChar char="Ø"/>
            </a:pPr>
            <a:r>
              <a:rPr lang="en-IN" dirty="0"/>
              <a:t>Manipulation of </a:t>
            </a:r>
            <a:r>
              <a:rPr lang="en-IN" dirty="0" smtClean="0"/>
              <a:t>data (MIS)</a:t>
            </a:r>
          </a:p>
          <a:p>
            <a:pPr algn="just">
              <a:buFont typeface="Wingdings" panose="05000000000000000000" pitchFamily="2" charset="2"/>
              <a:buChar char="Ø"/>
            </a:pPr>
            <a:r>
              <a:rPr lang="en-IN" dirty="0"/>
              <a:t>Exploitation of computer- readable </a:t>
            </a:r>
            <a:r>
              <a:rPr lang="en-IN" dirty="0" smtClean="0"/>
              <a:t>databases</a:t>
            </a:r>
          </a:p>
          <a:p>
            <a:pPr algn="just">
              <a:buFont typeface="Wingdings" panose="05000000000000000000" pitchFamily="2" charset="2"/>
              <a:buChar char="Ø"/>
            </a:pPr>
            <a:r>
              <a:rPr lang="en-IN" dirty="0"/>
              <a:t>Universal availability of </a:t>
            </a:r>
            <a:r>
              <a:rPr lang="en-IN" dirty="0" smtClean="0"/>
              <a:t>Information</a:t>
            </a:r>
          </a:p>
          <a:p>
            <a:pPr algn="just">
              <a:buFont typeface="Wingdings" panose="05000000000000000000" pitchFamily="2" charset="2"/>
              <a:buChar char="Ø"/>
            </a:pPr>
            <a:r>
              <a:rPr lang="en-IN" dirty="0"/>
              <a:t>Capacity to handle any amount of data and information.    </a:t>
            </a:r>
          </a:p>
          <a:p>
            <a:pPr algn="just">
              <a:buFont typeface="Wingdings" panose="05000000000000000000" pitchFamily="2" charset="2"/>
              <a:buChar char="Ø"/>
            </a:pPr>
            <a:r>
              <a:rPr lang="en-IN" dirty="0" smtClean="0"/>
              <a:t> </a:t>
            </a:r>
            <a:r>
              <a:rPr lang="en-IN" dirty="0"/>
              <a:t>To Overcome geographical and other barriers to communication</a:t>
            </a:r>
          </a:p>
          <a:p>
            <a:pPr algn="just">
              <a:buFont typeface="Wingdings" panose="05000000000000000000" pitchFamily="2" charset="2"/>
              <a:buChar char="Ø"/>
            </a:pPr>
            <a:r>
              <a:rPr lang="en-IN" dirty="0" smtClean="0"/>
              <a:t>Speedy </a:t>
            </a:r>
            <a:r>
              <a:rPr lang="en-IN" dirty="0"/>
              <a:t>processing of information and its retrieval</a:t>
            </a:r>
          </a:p>
          <a:p>
            <a:pPr algn="just">
              <a:buFont typeface="Wingdings" panose="05000000000000000000" pitchFamily="2" charset="2"/>
              <a:buChar char="Ø"/>
            </a:pPr>
            <a:r>
              <a:rPr lang="en-IN" dirty="0" smtClean="0"/>
              <a:t>.Flexibility </a:t>
            </a:r>
            <a:r>
              <a:rPr lang="en-IN" dirty="0"/>
              <a:t>in information search</a:t>
            </a:r>
          </a:p>
          <a:p>
            <a:pPr algn="just">
              <a:buFont typeface="Wingdings" panose="05000000000000000000" pitchFamily="2" charset="2"/>
              <a:buChar char="Ø"/>
            </a:pPr>
            <a:r>
              <a:rPr lang="en-IN" dirty="0" smtClean="0"/>
              <a:t>Standardisation </a:t>
            </a:r>
            <a:r>
              <a:rPr lang="en-IN" dirty="0"/>
              <a:t>of library procedures</a:t>
            </a:r>
          </a:p>
          <a:p>
            <a:pPr algn="just">
              <a:buFont typeface="Wingdings" panose="05000000000000000000" pitchFamily="2" charset="2"/>
              <a:buChar char="Ø"/>
            </a:pPr>
            <a:r>
              <a:rPr lang="en-IN" dirty="0" smtClean="0"/>
              <a:t> </a:t>
            </a:r>
            <a:r>
              <a:rPr lang="en-IN" dirty="0"/>
              <a:t>Participating in network </a:t>
            </a:r>
            <a:r>
              <a:rPr lang="en-IN" dirty="0" smtClean="0"/>
              <a:t>and </a:t>
            </a:r>
            <a:r>
              <a:rPr lang="en-IN" dirty="0"/>
              <a:t>resource sharing</a:t>
            </a:r>
          </a:p>
          <a:p>
            <a:pPr algn="just">
              <a:buFont typeface="Wingdings" panose="05000000000000000000" pitchFamily="2" charset="2"/>
              <a:buChar char="Ø"/>
            </a:pPr>
            <a:r>
              <a:rPr lang="en-IN" dirty="0" smtClean="0"/>
              <a:t> </a:t>
            </a:r>
            <a:r>
              <a:rPr lang="en-IN" dirty="0"/>
              <a:t>Provide better bibliographic control at all level</a:t>
            </a:r>
          </a:p>
          <a:p>
            <a:pPr algn="just">
              <a:buFont typeface="Wingdings" panose="05000000000000000000" pitchFamily="2" charset="2"/>
              <a:buChar char="Ø"/>
            </a:pPr>
            <a:r>
              <a:rPr lang="en-IN" dirty="0" smtClean="0"/>
              <a:t>Economic </a:t>
            </a:r>
            <a:r>
              <a:rPr lang="en-IN" dirty="0"/>
              <a:t>implication of latest information technology</a:t>
            </a:r>
          </a:p>
          <a:p>
            <a:pPr algn="just">
              <a:buFont typeface="Wingdings" panose="05000000000000000000" pitchFamily="2" charset="2"/>
              <a:buChar char="Ø"/>
            </a:pPr>
            <a:endParaRPr lang="en-IN" dirty="0" smtClean="0"/>
          </a:p>
          <a:p>
            <a:pPr algn="just">
              <a:buFont typeface="Wingdings" panose="05000000000000000000" pitchFamily="2" charset="2"/>
              <a:buChar char="Ø"/>
            </a:pPr>
            <a:endParaRPr lang="en-IN" dirty="0"/>
          </a:p>
        </p:txBody>
      </p:sp>
    </p:spTree>
    <p:extLst>
      <p:ext uri="{BB962C8B-B14F-4D97-AF65-F5344CB8AC3E}">
        <p14:creationId xmlns:p14="http://schemas.microsoft.com/office/powerpoint/2010/main" val="16794328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330333"/>
          </a:xfrm>
        </p:spPr>
        <p:txBody>
          <a:bodyPr>
            <a:normAutofit fontScale="90000"/>
          </a:bodyPr>
          <a:lstStyle/>
          <a:p>
            <a:pPr algn="ctr"/>
            <a:r>
              <a:rPr lang="en-IN" sz="3200" b="1" dirty="0" smtClean="0">
                <a:solidFill>
                  <a:srgbClr val="C00000"/>
                </a:solidFill>
              </a:rPr>
              <a:t>Need for Library Automation </a:t>
            </a:r>
            <a:endParaRPr lang="en-IN" sz="3200" b="1" dirty="0"/>
          </a:p>
        </p:txBody>
      </p:sp>
      <p:sp>
        <p:nvSpPr>
          <p:cNvPr id="4" name="AutoShape 2" descr="Lessons on Functional Units of Computer,Lessons2all"/>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3" name="Content Placeholder 2"/>
          <p:cNvSpPr>
            <a:spLocks noGrp="1"/>
          </p:cNvSpPr>
          <p:nvPr>
            <p:ph idx="1"/>
          </p:nvPr>
        </p:nvSpPr>
        <p:spPr>
          <a:xfrm>
            <a:off x="838200" y="862884"/>
            <a:ext cx="10515600" cy="5314079"/>
          </a:xfrm>
        </p:spPr>
        <p:txBody>
          <a:bodyPr>
            <a:normAutofit fontScale="85000" lnSpcReduction="20000"/>
          </a:bodyPr>
          <a:lstStyle/>
          <a:p>
            <a:pPr algn="just">
              <a:buFont typeface="Wingdings" panose="05000000000000000000" pitchFamily="2" charset="2"/>
              <a:buChar char="Ø"/>
            </a:pPr>
            <a:r>
              <a:rPr lang="en-IN" dirty="0" smtClean="0"/>
              <a:t>Facilitate </a:t>
            </a:r>
            <a:r>
              <a:rPr lang="en-IN" dirty="0"/>
              <a:t>interdisciplinary nature of research and information</a:t>
            </a:r>
          </a:p>
          <a:p>
            <a:pPr algn="just">
              <a:buFont typeface="Wingdings" panose="05000000000000000000" pitchFamily="2" charset="2"/>
              <a:buChar char="Ø"/>
            </a:pPr>
            <a:r>
              <a:rPr lang="en-IN" dirty="0" smtClean="0"/>
              <a:t>Market </a:t>
            </a:r>
            <a:r>
              <a:rPr lang="en-IN" dirty="0"/>
              <a:t>the library services and products and increase its awareness </a:t>
            </a:r>
            <a:endParaRPr lang="en-IN" dirty="0" smtClean="0"/>
          </a:p>
          <a:p>
            <a:pPr algn="just">
              <a:buFont typeface="Wingdings" panose="05000000000000000000" pitchFamily="2" charset="2"/>
              <a:buChar char="Ø"/>
            </a:pPr>
            <a:r>
              <a:rPr lang="en-IN" dirty="0" smtClean="0"/>
              <a:t>To </a:t>
            </a:r>
            <a:r>
              <a:rPr lang="en-IN" dirty="0"/>
              <a:t>ensure reader about information &amp; its retrieval </a:t>
            </a:r>
          </a:p>
          <a:p>
            <a:pPr algn="just">
              <a:buFont typeface="Wingdings" panose="05000000000000000000" pitchFamily="2" charset="2"/>
              <a:buChar char="Ø"/>
            </a:pPr>
            <a:r>
              <a:rPr lang="en-IN" dirty="0" smtClean="0"/>
              <a:t> </a:t>
            </a:r>
            <a:r>
              <a:rPr lang="en-IN" dirty="0"/>
              <a:t>To keep information update especially for research purpose.</a:t>
            </a:r>
          </a:p>
          <a:p>
            <a:pPr algn="just">
              <a:buFont typeface="Wingdings" panose="05000000000000000000" pitchFamily="2" charset="2"/>
              <a:buChar char="Ø"/>
            </a:pPr>
            <a:r>
              <a:rPr lang="en-IN" dirty="0" smtClean="0"/>
              <a:t> For </a:t>
            </a:r>
            <a:r>
              <a:rPr lang="en-IN" dirty="0"/>
              <a:t>High rate and better quality in performance.</a:t>
            </a:r>
          </a:p>
          <a:p>
            <a:pPr algn="just">
              <a:buFont typeface="Wingdings" panose="05000000000000000000" pitchFamily="2" charset="2"/>
              <a:buChar char="Ø"/>
            </a:pPr>
            <a:r>
              <a:rPr lang="en-IN" dirty="0" smtClean="0"/>
              <a:t>To </a:t>
            </a:r>
            <a:r>
              <a:rPr lang="en-IN" dirty="0"/>
              <a:t>avoid/eliminates duplication of works.</a:t>
            </a:r>
          </a:p>
          <a:p>
            <a:pPr algn="just">
              <a:buFont typeface="Wingdings" panose="05000000000000000000" pitchFamily="2" charset="2"/>
              <a:buChar char="Ø"/>
            </a:pPr>
            <a:r>
              <a:rPr lang="en-IN" dirty="0" smtClean="0"/>
              <a:t>Improve </a:t>
            </a:r>
            <a:r>
              <a:rPr lang="en-IN" dirty="0"/>
              <a:t>the quality of existing services and to reduce routine and time consuming  </a:t>
            </a:r>
            <a:r>
              <a:rPr lang="en-IN" dirty="0" smtClean="0"/>
              <a:t>clerical </a:t>
            </a:r>
            <a:r>
              <a:rPr lang="en-IN" dirty="0"/>
              <a:t>works.</a:t>
            </a:r>
          </a:p>
          <a:p>
            <a:pPr algn="just">
              <a:buFont typeface="Wingdings" panose="05000000000000000000" pitchFamily="2" charset="2"/>
              <a:buChar char="Ø"/>
            </a:pPr>
            <a:r>
              <a:rPr lang="en-IN" dirty="0" smtClean="0"/>
              <a:t>For </a:t>
            </a:r>
            <a:r>
              <a:rPr lang="en-IN" dirty="0"/>
              <a:t>ease of providing online &amp; offline services.</a:t>
            </a:r>
          </a:p>
          <a:p>
            <a:pPr algn="just">
              <a:buFont typeface="Wingdings" panose="05000000000000000000" pitchFamily="2" charset="2"/>
              <a:buChar char="Ø"/>
            </a:pPr>
            <a:r>
              <a:rPr lang="en-IN" dirty="0" smtClean="0"/>
              <a:t> </a:t>
            </a:r>
            <a:r>
              <a:rPr lang="en-IN" dirty="0"/>
              <a:t>to utilize library staff with effective manner. </a:t>
            </a:r>
            <a:r>
              <a:rPr lang="en-IN" dirty="0" smtClean="0"/>
              <a:t>To </a:t>
            </a:r>
            <a:r>
              <a:rPr lang="en-IN" dirty="0"/>
              <a:t>make library users oriented.</a:t>
            </a:r>
          </a:p>
          <a:p>
            <a:pPr algn="just">
              <a:buFont typeface="Wingdings" panose="05000000000000000000" pitchFamily="2" charset="2"/>
              <a:buChar char="Ø"/>
            </a:pPr>
            <a:r>
              <a:rPr lang="en-IN" dirty="0" smtClean="0"/>
              <a:t> </a:t>
            </a:r>
            <a:r>
              <a:rPr lang="en-IN" dirty="0"/>
              <a:t>For improvement in current services.</a:t>
            </a:r>
          </a:p>
          <a:p>
            <a:pPr algn="just">
              <a:buFont typeface="Wingdings" panose="05000000000000000000" pitchFamily="2" charset="2"/>
              <a:buChar char="Ø"/>
            </a:pPr>
            <a:r>
              <a:rPr lang="en-IN" dirty="0" smtClean="0"/>
              <a:t> </a:t>
            </a:r>
            <a:r>
              <a:rPr lang="en-IN" dirty="0"/>
              <a:t>To procure online publications- More &amp; more information are going to publish over </a:t>
            </a:r>
            <a:r>
              <a:rPr lang="en-IN" dirty="0" smtClean="0"/>
              <a:t>internet</a:t>
            </a:r>
            <a:r>
              <a:rPr lang="en-IN" dirty="0"/>
              <a:t>, today’s library have to procure the online publications to provide current  </a:t>
            </a:r>
            <a:r>
              <a:rPr lang="en-IN" dirty="0" err="1" smtClean="0"/>
              <a:t>nformation</a:t>
            </a:r>
            <a:r>
              <a:rPr lang="en-IN" dirty="0" smtClean="0"/>
              <a:t> </a:t>
            </a:r>
            <a:r>
              <a:rPr lang="en-IN" dirty="0"/>
              <a:t>to reader. </a:t>
            </a:r>
          </a:p>
          <a:p>
            <a:pPr algn="just">
              <a:buFont typeface="Wingdings" panose="05000000000000000000" pitchFamily="2" charset="2"/>
              <a:buChar char="Ø"/>
            </a:pPr>
            <a:endParaRPr lang="en-IN" dirty="0" smtClean="0"/>
          </a:p>
          <a:p>
            <a:pPr algn="just">
              <a:buFont typeface="Wingdings" panose="05000000000000000000" pitchFamily="2" charset="2"/>
              <a:buChar char="Ø"/>
            </a:pPr>
            <a:endParaRPr lang="en-IN" dirty="0"/>
          </a:p>
        </p:txBody>
      </p:sp>
    </p:spTree>
    <p:extLst>
      <p:ext uri="{BB962C8B-B14F-4D97-AF65-F5344CB8AC3E}">
        <p14:creationId xmlns:p14="http://schemas.microsoft.com/office/powerpoint/2010/main" val="9725428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93183"/>
            <a:ext cx="10515600" cy="605307"/>
          </a:xfrm>
        </p:spPr>
        <p:txBody>
          <a:bodyPr>
            <a:normAutofit/>
          </a:bodyPr>
          <a:lstStyle/>
          <a:p>
            <a:pPr algn="ctr"/>
            <a:r>
              <a:rPr lang="en-IN" sz="3200" b="1" dirty="0" smtClean="0">
                <a:solidFill>
                  <a:srgbClr val="C00000"/>
                </a:solidFill>
              </a:rPr>
              <a:t>Application of </a:t>
            </a:r>
            <a:r>
              <a:rPr lang="en-IN" sz="3200" b="1" dirty="0" smtClean="0">
                <a:solidFill>
                  <a:srgbClr val="C00000"/>
                </a:solidFill>
              </a:rPr>
              <a:t>Library Management  Software (LMS)</a:t>
            </a:r>
            <a:endParaRPr lang="en-IN" sz="3200" b="1" dirty="0">
              <a:solidFill>
                <a:srgbClr val="C00000"/>
              </a:solidFill>
            </a:endParaRPr>
          </a:p>
        </p:txBody>
      </p:sp>
      <p:sp>
        <p:nvSpPr>
          <p:cNvPr id="3" name="Content Placeholder 2"/>
          <p:cNvSpPr>
            <a:spLocks noGrp="1"/>
          </p:cNvSpPr>
          <p:nvPr>
            <p:ph idx="1"/>
          </p:nvPr>
        </p:nvSpPr>
        <p:spPr>
          <a:xfrm>
            <a:off x="459346" y="746974"/>
            <a:ext cx="10894454" cy="5950040"/>
          </a:xfrm>
        </p:spPr>
        <p:txBody>
          <a:bodyPr>
            <a:normAutofit/>
          </a:bodyPr>
          <a:lstStyle/>
          <a:p>
            <a:pPr marL="0" indent="0" algn="just">
              <a:buNone/>
            </a:pPr>
            <a:r>
              <a:rPr lang="en-IN" sz="2400" b="1" dirty="0">
                <a:solidFill>
                  <a:srgbClr val="C00000"/>
                </a:solidFill>
              </a:rPr>
              <a:t>First Era</a:t>
            </a:r>
            <a:r>
              <a:rPr lang="en-IN" sz="2400" b="1" dirty="0"/>
              <a:t>: </a:t>
            </a:r>
            <a:r>
              <a:rPr lang="en-IN" sz="2400" dirty="0"/>
              <a:t>This era is characterised by </a:t>
            </a:r>
            <a:r>
              <a:rPr lang="en-IN" sz="2400" u="sng" dirty="0"/>
              <a:t>computerisation of library operations by </a:t>
            </a:r>
            <a:r>
              <a:rPr lang="en-IN" sz="2400" u="sng" dirty="0" smtClean="0"/>
              <a:t>utilising either </a:t>
            </a:r>
            <a:r>
              <a:rPr lang="en-IN" sz="2400" u="sng" dirty="0"/>
              <a:t>commercial automation package or software developed in-house</a:t>
            </a:r>
            <a:r>
              <a:rPr lang="en-IN" sz="2400" dirty="0"/>
              <a:t>. The </a:t>
            </a:r>
            <a:r>
              <a:rPr lang="en-IN" sz="2400" dirty="0" smtClean="0"/>
              <a:t>development of </a:t>
            </a:r>
            <a:r>
              <a:rPr lang="en-IN" sz="2400" dirty="0"/>
              <a:t>shared copy–cataloguing system is another significant achievement </a:t>
            </a:r>
            <a:endParaRPr lang="en-IN" sz="2400" dirty="0" smtClean="0"/>
          </a:p>
          <a:p>
            <a:pPr marL="0" indent="0" algn="just">
              <a:buNone/>
            </a:pPr>
            <a:r>
              <a:rPr lang="en-IN" sz="2400" b="1" dirty="0" smtClean="0">
                <a:solidFill>
                  <a:srgbClr val="C00000"/>
                </a:solidFill>
              </a:rPr>
              <a:t>Second </a:t>
            </a:r>
            <a:r>
              <a:rPr lang="en-IN" sz="2400" b="1" dirty="0">
                <a:solidFill>
                  <a:srgbClr val="C00000"/>
                </a:solidFill>
              </a:rPr>
              <a:t>Era: </a:t>
            </a:r>
            <a:r>
              <a:rPr lang="en-IN" sz="2400" dirty="0"/>
              <a:t>This period of library automation </a:t>
            </a:r>
            <a:r>
              <a:rPr lang="en-IN" sz="2400" u="sng" dirty="0"/>
              <a:t>is characterised by the rise of </a:t>
            </a:r>
            <a:r>
              <a:rPr lang="en-IN" sz="2400" u="sng" dirty="0" smtClean="0"/>
              <a:t>public access </a:t>
            </a:r>
            <a:r>
              <a:rPr lang="en-IN" sz="2400" u="sng" dirty="0"/>
              <a:t>i.e., the arrival of OPAC as a replacement for the traditional card </a:t>
            </a:r>
            <a:r>
              <a:rPr lang="en-IN" sz="2400" u="sng" dirty="0" smtClean="0"/>
              <a:t>catalogue</a:t>
            </a:r>
            <a:r>
              <a:rPr lang="en-IN" sz="2400" dirty="0" smtClean="0"/>
              <a:t>. Major </a:t>
            </a:r>
            <a:r>
              <a:rPr lang="en-IN" sz="2400" dirty="0"/>
              <a:t>developments in online access to abstracting and </a:t>
            </a:r>
            <a:r>
              <a:rPr lang="en-IN" sz="2400" dirty="0" smtClean="0"/>
              <a:t>indexing databases</a:t>
            </a:r>
            <a:r>
              <a:rPr lang="en-IN" sz="2400" dirty="0"/>
              <a:t>, union catalogues, resource sharing networks and library consortia.</a:t>
            </a:r>
          </a:p>
          <a:p>
            <a:pPr marL="0" indent="0" algn="just">
              <a:buNone/>
            </a:pPr>
            <a:r>
              <a:rPr lang="en-IN" sz="2400" b="1" dirty="0" smtClean="0">
                <a:solidFill>
                  <a:srgbClr val="C00000"/>
                </a:solidFill>
              </a:rPr>
              <a:t>Third </a:t>
            </a:r>
            <a:r>
              <a:rPr lang="en-IN" sz="2400" b="1" dirty="0">
                <a:solidFill>
                  <a:srgbClr val="C00000"/>
                </a:solidFill>
              </a:rPr>
              <a:t>Era: </a:t>
            </a:r>
            <a:r>
              <a:rPr lang="en-IN" sz="2400" dirty="0"/>
              <a:t>This era is </a:t>
            </a:r>
            <a:r>
              <a:rPr lang="en-IN" sz="2400" u="sng" dirty="0"/>
              <a:t>characterised by the full text access to electronic </a:t>
            </a:r>
            <a:r>
              <a:rPr lang="en-IN" sz="2400" u="sng" dirty="0" smtClean="0"/>
              <a:t>documents over </a:t>
            </a:r>
            <a:r>
              <a:rPr lang="en-IN" sz="2400" u="sng" dirty="0"/>
              <a:t>high-speed communication channels</a:t>
            </a:r>
            <a:r>
              <a:rPr lang="en-IN" sz="2400" dirty="0"/>
              <a:t>. The advent of Internet as global </a:t>
            </a:r>
            <a:r>
              <a:rPr lang="en-IN" sz="2400" dirty="0" smtClean="0"/>
              <a:t>publishing platform and </a:t>
            </a:r>
            <a:r>
              <a:rPr lang="en-IN" sz="2400" dirty="0"/>
              <a:t>means of delivering library services.</a:t>
            </a:r>
          </a:p>
          <a:p>
            <a:pPr marL="0" indent="0" algn="just">
              <a:buNone/>
            </a:pPr>
            <a:r>
              <a:rPr lang="en-IN" sz="2400" b="1" dirty="0">
                <a:solidFill>
                  <a:srgbClr val="C00000"/>
                </a:solidFill>
              </a:rPr>
              <a:t>Fourth Era: </a:t>
            </a:r>
            <a:r>
              <a:rPr lang="en-IN" sz="2400" dirty="0"/>
              <a:t>It is known as ‘</a:t>
            </a:r>
            <a:r>
              <a:rPr lang="en-IN" sz="2400" u="sng" dirty="0"/>
              <a:t>networked information revolution’ era</a:t>
            </a:r>
            <a:r>
              <a:rPr lang="en-IN" sz="2400" dirty="0"/>
              <a:t>. This era </a:t>
            </a:r>
            <a:r>
              <a:rPr lang="en-IN" sz="2400" dirty="0" smtClean="0"/>
              <a:t>supports a </a:t>
            </a:r>
            <a:r>
              <a:rPr lang="en-IN" sz="2400" dirty="0"/>
              <a:t>vast variety of digital contents and services that are accessible through the network </a:t>
            </a:r>
            <a:r>
              <a:rPr lang="en-IN" sz="2400" dirty="0" smtClean="0"/>
              <a:t>at any </a:t>
            </a:r>
            <a:r>
              <a:rPr lang="en-IN" sz="2400" dirty="0"/>
              <a:t>time, from any place, can be used and reused, navigated, integrated and tailored </a:t>
            </a:r>
            <a:r>
              <a:rPr lang="en-IN" sz="2400" dirty="0" smtClean="0"/>
              <a:t>to the </a:t>
            </a:r>
            <a:r>
              <a:rPr lang="en-IN" sz="2400" dirty="0"/>
              <a:t>needs and objectives of each user. Digital libraries, multimedia databases and </a:t>
            </a:r>
            <a:r>
              <a:rPr lang="en-IN" sz="2400" dirty="0" smtClean="0"/>
              <a:t>virtual libraries </a:t>
            </a:r>
            <a:r>
              <a:rPr lang="en-IN" sz="2400" dirty="0"/>
              <a:t>are major achievements in the present era.</a:t>
            </a:r>
            <a:endParaRPr lang="en-IN" sz="2400" dirty="0" smtClean="0"/>
          </a:p>
        </p:txBody>
      </p:sp>
    </p:spTree>
    <p:extLst>
      <p:ext uri="{BB962C8B-B14F-4D97-AF65-F5344CB8AC3E}">
        <p14:creationId xmlns:p14="http://schemas.microsoft.com/office/powerpoint/2010/main" val="9485019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70456"/>
            <a:ext cx="10515600" cy="5906507"/>
          </a:xfrm>
        </p:spPr>
        <p:txBody>
          <a:bodyPr>
            <a:normAutofit/>
          </a:bodyPr>
          <a:lstStyle/>
          <a:p>
            <a:pPr marL="0" indent="0">
              <a:buNone/>
            </a:pPr>
            <a:endParaRPr lang="en-IN" dirty="0" smtClean="0"/>
          </a:p>
          <a:p>
            <a:pPr marL="0" indent="0">
              <a:buNone/>
            </a:pPr>
            <a:endParaRPr lang="en-IN" dirty="0"/>
          </a:p>
          <a:p>
            <a:pPr marL="0" indent="0">
              <a:buNone/>
            </a:pPr>
            <a:endParaRPr lang="en-IN" dirty="0" smtClean="0"/>
          </a:p>
          <a:p>
            <a:pPr marL="0" indent="0">
              <a:buNone/>
            </a:pPr>
            <a:endParaRPr lang="en-IN" dirty="0"/>
          </a:p>
          <a:p>
            <a:pPr marL="0" indent="0">
              <a:buNone/>
            </a:pPr>
            <a:endParaRPr lang="en-IN" dirty="0" smtClean="0"/>
          </a:p>
          <a:p>
            <a:pPr marL="0" indent="0">
              <a:buNone/>
            </a:pPr>
            <a:endParaRPr lang="en-IN" dirty="0"/>
          </a:p>
          <a:p>
            <a:pPr marL="3657600" lvl="8" indent="0">
              <a:buNone/>
            </a:pPr>
            <a:r>
              <a:rPr lang="en-IN" sz="4000" dirty="0" smtClean="0">
                <a:solidFill>
                  <a:srgbClr val="C00000"/>
                </a:solidFill>
              </a:rPr>
              <a:t>Thank You</a:t>
            </a:r>
          </a:p>
        </p:txBody>
      </p:sp>
    </p:spTree>
    <p:extLst>
      <p:ext uri="{BB962C8B-B14F-4D97-AF65-F5344CB8AC3E}">
        <p14:creationId xmlns:p14="http://schemas.microsoft.com/office/powerpoint/2010/main" val="140725183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1390</TotalTime>
  <Words>961</Words>
  <Application>Microsoft Office PowerPoint</Application>
  <PresentationFormat>Widescreen</PresentationFormat>
  <Paragraphs>65</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Wingdings</vt:lpstr>
      <vt:lpstr>Office Theme</vt:lpstr>
      <vt:lpstr>CLISc-Paper 6- Information Technology</vt:lpstr>
      <vt:lpstr>Library Automation</vt:lpstr>
      <vt:lpstr>History of Library Automation- International scenario</vt:lpstr>
      <vt:lpstr>History of Library Automation- Indian scenario</vt:lpstr>
      <vt:lpstr>Need for Library Automation </vt:lpstr>
      <vt:lpstr>Need for Library Automation </vt:lpstr>
      <vt:lpstr>Application of Library Management  Software (LMS)</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 and Types of Information</dc:title>
  <dc:creator>HP</dc:creator>
  <cp:lastModifiedBy>HP</cp:lastModifiedBy>
  <cp:revision>172</cp:revision>
  <dcterms:created xsi:type="dcterms:W3CDTF">2020-09-18T13:18:13Z</dcterms:created>
  <dcterms:modified xsi:type="dcterms:W3CDTF">2021-07-18T12:35:10Z</dcterms:modified>
</cp:coreProperties>
</file>